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304" r:id="rId3"/>
    <p:sldId id="293" r:id="rId4"/>
    <p:sldId id="305" r:id="rId5"/>
    <p:sldId id="307" r:id="rId6"/>
    <p:sldId id="259" r:id="rId7"/>
    <p:sldId id="261" r:id="rId8"/>
    <p:sldId id="263" r:id="rId9"/>
    <p:sldId id="265" r:id="rId10"/>
    <p:sldId id="266" r:id="rId11"/>
    <p:sldId id="268" r:id="rId12"/>
    <p:sldId id="269" r:id="rId13"/>
    <p:sldId id="267" r:id="rId14"/>
    <p:sldId id="272" r:id="rId15"/>
    <p:sldId id="273" r:id="rId16"/>
    <p:sldId id="274" r:id="rId17"/>
    <p:sldId id="275" r:id="rId18"/>
    <p:sldId id="282" r:id="rId19"/>
    <p:sldId id="283" r:id="rId20"/>
    <p:sldId id="306" r:id="rId21"/>
    <p:sldId id="288" r:id="rId22"/>
    <p:sldId id="294" r:id="rId23"/>
    <p:sldId id="295" r:id="rId24"/>
    <p:sldId id="296" r:id="rId25"/>
    <p:sldId id="297" r:id="rId26"/>
    <p:sldId id="29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0C9925-E473-4D24-AA6D-9F81D5030F09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DFCC6-BB70-4938-B38A-ECCA3B6CF81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3D9B94-77B0-48E2-9354-D51645CD5DAD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936E9-0B6F-430F-886F-181950A2B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Содержимое 10" descr="7-9-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4282" y="1928802"/>
            <a:ext cx="4468816" cy="4429132"/>
          </a:xfrm>
        </p:spPr>
      </p:pic>
      <p:pic>
        <p:nvPicPr>
          <p:cNvPr id="10" name="Содержимое 9" descr="Скриншот 27.11.2016 04708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1857356" y="285728"/>
            <a:ext cx="5143535" cy="1214446"/>
          </a:xfrm>
        </p:spPr>
      </p:pic>
      <p:sp>
        <p:nvSpPr>
          <p:cNvPr id="12" name="Прямоугольник 11"/>
          <p:cNvSpPr/>
          <p:nvPr/>
        </p:nvSpPr>
        <p:spPr>
          <a:xfrm>
            <a:off x="4857752" y="1928802"/>
            <a:ext cx="4071966" cy="44291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Новые подходы к педагогической поддержке профессионального самоопределения обучающихся 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Чистякова С.Н. </a:t>
            </a:r>
            <a:endParaRPr lang="ru-RU" sz="2000" b="1" i="1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стратегия-НТР-картинка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29190" y="3286124"/>
            <a:ext cx="4040188" cy="2576792"/>
          </a:xfrm>
        </p:spPr>
      </p:pic>
      <p:pic>
        <p:nvPicPr>
          <p:cNvPr id="8" name="Содержимое 7" descr="президент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71472" y="428604"/>
            <a:ext cx="5643602" cy="4071966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OlgaVasiljev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43108" y="428604"/>
            <a:ext cx="6643734" cy="3857652"/>
          </a:xfrm>
        </p:spPr>
      </p:pic>
      <p:pic>
        <p:nvPicPr>
          <p:cNvPr id="8" name="Содержимое 7" descr="Скриншот 27.11.2016 03808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42844" y="3214686"/>
            <a:ext cx="5929354" cy="32147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43306" y="3429000"/>
            <a:ext cx="2428892" cy="114300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Технологии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1571613"/>
            <a:ext cx="4000528" cy="17145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Регионального развития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1571613"/>
            <a:ext cx="4071966" cy="17145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Инженерные</a:t>
            </a:r>
            <a:endParaRPr lang="ru-RU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9558" y="4714884"/>
            <a:ext cx="4562508" cy="17145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Научного познания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9558" y="3429000"/>
            <a:ext cx="2990872" cy="5715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Культурной политики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43636" y="3500438"/>
            <a:ext cx="2571768" cy="107156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Визуальные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14942" y="4714884"/>
            <a:ext cx="3571900" cy="17145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Антропологические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0034" y="4071942"/>
            <a:ext cx="3000396" cy="5000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Социальные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33"/>
          <p:cNvSpPr>
            <a:spLocks noChangeArrowheads="1"/>
          </p:cNvSpPr>
          <p:nvPr/>
        </p:nvSpPr>
        <p:spPr bwMode="auto">
          <a:xfrm>
            <a:off x="107950" y="6497638"/>
            <a:ext cx="835342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ru-RU" b="1">
                <a:solidFill>
                  <a:srgbClr val="000066"/>
                </a:solidFill>
                <a:latin typeface="Calibri" pitchFamily="34" charset="0"/>
              </a:rPr>
              <a:t>  </a:t>
            </a:r>
          </a:p>
          <a:p>
            <a:pPr>
              <a:spcBef>
                <a:spcPct val="20000"/>
              </a:spcBef>
              <a:buFont typeface="Wingdings" pitchFamily="2" charset="2"/>
              <a:buChar char="q"/>
            </a:pPr>
            <a:endParaRPr lang="ru-RU">
              <a:solidFill>
                <a:srgbClr val="000066"/>
              </a:solidFill>
              <a:latin typeface="Calibri" pitchFamily="34" charset="0"/>
            </a:endParaRP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3419475" y="2781300"/>
            <a:ext cx="5543550" cy="1727200"/>
            <a:chOff x="2064" y="1888"/>
            <a:chExt cx="3492" cy="589"/>
          </a:xfrm>
        </p:grpSpPr>
        <p:sp>
          <p:nvSpPr>
            <p:cNvPr id="26643" name="Rectangle 42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2064" y="1888"/>
              <a:ext cx="3492" cy="589"/>
            </a:xfrm>
            <a:prstGeom prst="rect">
              <a:avLst/>
            </a:prstGeom>
            <a:solidFill>
              <a:srgbClr val="A8D2FC"/>
            </a:solidFill>
            <a:ln w="9525" algn="ctr">
              <a:solidFill>
                <a:srgbClr val="CCE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26644" name="Rectangle 43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2163" y="1933"/>
              <a:ext cx="3208" cy="46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  <a:spcBef>
                  <a:spcPct val="20000"/>
                </a:spcBef>
              </a:pPr>
              <a:endParaRPr lang="ru-RU" dirty="0" smtClean="0"/>
            </a:p>
            <a:p>
              <a:pPr>
                <a:lnSpc>
                  <a:spcPct val="80000"/>
                </a:lnSpc>
                <a:spcBef>
                  <a:spcPct val="20000"/>
                </a:spcBef>
              </a:pPr>
              <a:endParaRPr lang="ru-RU" dirty="0" smtClean="0"/>
            </a:p>
            <a:p>
              <a:pPr>
                <a:lnSpc>
                  <a:spcPct val="80000"/>
                </a:lnSpc>
                <a:spcBef>
                  <a:spcPct val="20000"/>
                </a:spcBef>
              </a:pPr>
              <a:r>
                <a:rPr lang="ru-RU" sz="2800" b="1" dirty="0" smtClean="0"/>
                <a:t>Смена экономической модели</a:t>
              </a:r>
              <a:endParaRPr lang="ru-RU" sz="2800" b="1" dirty="0">
                <a:latin typeface="Calibri" pitchFamily="34" charset="0"/>
              </a:endParaRPr>
            </a:p>
          </p:txBody>
        </p:sp>
      </p:grpSp>
      <p:grpSp>
        <p:nvGrpSpPr>
          <p:cNvPr id="3" name="Group 50"/>
          <p:cNvGrpSpPr>
            <a:grpSpLocks/>
          </p:cNvGrpSpPr>
          <p:nvPr/>
        </p:nvGrpSpPr>
        <p:grpSpPr bwMode="auto">
          <a:xfrm>
            <a:off x="3419475" y="4337049"/>
            <a:ext cx="5545138" cy="1828997"/>
            <a:chOff x="2064" y="1933"/>
            <a:chExt cx="3493" cy="316"/>
          </a:xfrm>
        </p:grpSpPr>
        <p:sp>
          <p:nvSpPr>
            <p:cNvPr id="26641" name="Rectangle 5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2064" y="2000"/>
              <a:ext cx="3493" cy="249"/>
            </a:xfrm>
            <a:prstGeom prst="rect">
              <a:avLst/>
            </a:prstGeom>
            <a:solidFill>
              <a:srgbClr val="A8D2FC"/>
            </a:solidFill>
            <a:ln w="9525" algn="ctr">
              <a:solidFill>
                <a:srgbClr val="CCE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26642" name="Rectangle 5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2163" y="1933"/>
              <a:ext cx="3208" cy="28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endParaRPr lang="ru-RU" dirty="0">
                <a:latin typeface="Calibri" pitchFamily="34" charset="0"/>
              </a:endParaRPr>
            </a:p>
            <a:p>
              <a:pPr>
                <a:spcBef>
                  <a:spcPct val="20000"/>
                </a:spcBef>
              </a:pPr>
              <a:endParaRPr lang="ru-RU" dirty="0" smtClean="0"/>
            </a:p>
            <a:p>
              <a:pPr>
                <a:spcBef>
                  <a:spcPct val="20000"/>
                </a:spcBef>
              </a:pPr>
              <a:r>
                <a:rPr lang="ru-RU" sz="2800" b="1" dirty="0" smtClean="0"/>
                <a:t>Фундаментальные сдвиги в мировой экономике</a:t>
              </a:r>
              <a:endParaRPr lang="ru-RU" sz="2800" b="1" dirty="0">
                <a:latin typeface="Calibri" pitchFamily="34" charset="0"/>
              </a:endParaRPr>
            </a:p>
          </p:txBody>
        </p:sp>
      </p:grpSp>
      <p:sp>
        <p:nvSpPr>
          <p:cNvPr id="48181" name="AutoShape 53"/>
          <p:cNvSpPr>
            <a:spLocks noChangeArrowheads="1"/>
          </p:cNvSpPr>
          <p:nvPr/>
        </p:nvSpPr>
        <p:spPr bwMode="auto">
          <a:xfrm>
            <a:off x="2843213" y="3429000"/>
            <a:ext cx="431800" cy="649288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8182" name="AutoShape 54"/>
          <p:cNvSpPr>
            <a:spLocks noChangeArrowheads="1"/>
          </p:cNvSpPr>
          <p:nvPr/>
        </p:nvSpPr>
        <p:spPr bwMode="auto">
          <a:xfrm>
            <a:off x="2916238" y="1628775"/>
            <a:ext cx="431800" cy="649288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48185" name="AutoShape 57"/>
          <p:cNvSpPr>
            <a:spLocks noChangeArrowheads="1"/>
          </p:cNvSpPr>
          <p:nvPr/>
        </p:nvSpPr>
        <p:spPr bwMode="auto">
          <a:xfrm>
            <a:off x="2843213" y="5157788"/>
            <a:ext cx="431800" cy="649287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grpSp>
        <p:nvGrpSpPr>
          <p:cNvPr id="4" name="Group 58"/>
          <p:cNvGrpSpPr>
            <a:grpSpLocks/>
          </p:cNvGrpSpPr>
          <p:nvPr/>
        </p:nvGrpSpPr>
        <p:grpSpPr bwMode="auto">
          <a:xfrm>
            <a:off x="3419475" y="1268413"/>
            <a:ext cx="5543550" cy="1939881"/>
            <a:chOff x="2064" y="1888"/>
            <a:chExt cx="3492" cy="834"/>
          </a:xfrm>
        </p:grpSpPr>
        <p:sp>
          <p:nvSpPr>
            <p:cNvPr id="26639" name="Rectangle 59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2064" y="1888"/>
              <a:ext cx="3492" cy="589"/>
            </a:xfrm>
            <a:prstGeom prst="rect">
              <a:avLst/>
            </a:prstGeom>
            <a:solidFill>
              <a:srgbClr val="A8D2FC"/>
            </a:solidFill>
            <a:ln w="9525" algn="ctr">
              <a:solidFill>
                <a:srgbClr val="CCE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</a:endParaRPr>
            </a:p>
          </p:txBody>
        </p:sp>
        <p:sp>
          <p:nvSpPr>
            <p:cNvPr id="26640" name="Rectangle 6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2163" y="1933"/>
              <a:ext cx="3208" cy="78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endParaRPr lang="ru-RU" dirty="0" smtClean="0"/>
            </a:p>
            <a:p>
              <a:pPr>
                <a:spcBef>
                  <a:spcPct val="20000"/>
                </a:spcBef>
              </a:pPr>
              <a:r>
                <a:rPr lang="ru-RU" sz="2800" b="1" dirty="0" smtClean="0"/>
                <a:t>Кардинальные технологические сдвиги</a:t>
              </a:r>
            </a:p>
            <a:p>
              <a:pPr>
                <a:spcBef>
                  <a:spcPct val="20000"/>
                </a:spcBef>
              </a:pPr>
              <a:endParaRPr lang="en-US" sz="2800" b="1" dirty="0">
                <a:latin typeface="Calibri" pitchFamily="34" charset="0"/>
              </a:endParaRPr>
            </a:p>
          </p:txBody>
        </p:sp>
      </p:grpSp>
      <p:sp>
        <p:nvSpPr>
          <p:cNvPr id="9231" name="Rectangle 61"/>
          <p:cNvSpPr>
            <a:spLocks noChangeArrowheads="1"/>
          </p:cNvSpPr>
          <p:nvPr/>
        </p:nvSpPr>
        <p:spPr bwMode="auto">
          <a:xfrm>
            <a:off x="684213" y="404813"/>
            <a:ext cx="69119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Три причины перемены профессии в современных условиях (по Д.Я.Травину)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8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81" grpId="0" animBg="1"/>
      <p:bldP spid="48182" grpId="0" animBg="1"/>
      <p:bldP spid="481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28596" y="1214422"/>
            <a:ext cx="8286808" cy="150019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и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8596" y="285728"/>
            <a:ext cx="8286808" cy="7858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Цель профессиональной ориентации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1285860"/>
            <a:ext cx="8286808" cy="21431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оказание помощи обучающимся в осознанном выборе будущей профессии; создание комплекса условий в осуществлении собственных жизненных планов; формирование  отношения к профессиональной деятельности как возможности участия в решении личных, общественных, государственных, общенациональных проблем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3571876"/>
            <a:ext cx="8286808" cy="25003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00FF"/>
                </a:solidFill>
              </a:rPr>
              <a:t>Существующая </a:t>
            </a:r>
            <a:r>
              <a:rPr lang="ru-RU" sz="2000" b="1" dirty="0">
                <a:solidFill>
                  <a:srgbClr val="0000FF"/>
                </a:solidFill>
              </a:rPr>
              <a:t>«лакуна» между общим и профессиональным образованием, реализуемая через подготовку будущих выпускников к принятию решения о построении и реализации образовательно-профессионального маршрута, должна быть заполнена специальной работой в образовательных программах в условиях общего, профессионального и дополнительного </a:t>
            </a:r>
            <a:r>
              <a:rPr lang="ru-RU" sz="2000" b="1" dirty="0" smtClean="0">
                <a:solidFill>
                  <a:srgbClr val="0000FF"/>
                </a:solidFill>
              </a:rPr>
              <a:t>образования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42910" y="1000108"/>
            <a:ext cx="8001056" cy="8572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Определение и разработка механизмов педагогической поддержки профессионального самоопределения обучающихся </a:t>
            </a:r>
            <a:endParaRPr lang="ru-RU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2910" y="2000240"/>
            <a:ext cx="3571900" cy="12858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На уровне взаимодействия педагогов и обучающихся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14876" y="2000240"/>
            <a:ext cx="3857652" cy="12858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На уровне организации такого взаимодействия в массовой практике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42910" y="3357562"/>
            <a:ext cx="3571900" cy="328614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2200" dirty="0" smtClean="0">
                <a:solidFill>
                  <a:schemeClr val="bg1"/>
                </a:solidFill>
              </a:rPr>
              <a:t>• </a:t>
            </a:r>
            <a:r>
              <a:rPr lang="ru-RU" sz="2200" b="1" dirty="0" smtClean="0">
                <a:solidFill>
                  <a:schemeClr val="bg1"/>
                </a:solidFill>
              </a:rPr>
              <a:t>с преобладанием воздействующих отношений;</a:t>
            </a:r>
          </a:p>
          <a:p>
            <a:r>
              <a:rPr lang="ru-RU" sz="2200" b="1" dirty="0" smtClean="0">
                <a:solidFill>
                  <a:schemeClr val="bg1"/>
                </a:solidFill>
              </a:rPr>
              <a:t>• с преобладанием помогающих отношений (в т.ч. помощь и защита);</a:t>
            </a:r>
          </a:p>
          <a:p>
            <a:r>
              <a:rPr lang="ru-RU" sz="2200" b="1" dirty="0" smtClean="0">
                <a:solidFill>
                  <a:schemeClr val="bg1"/>
                </a:solidFill>
              </a:rPr>
              <a:t>• с оптимальным балансом воздействующих и помогающих отношений</a:t>
            </a:r>
            <a:endParaRPr lang="ru-RU" sz="2200" b="1" dirty="0" smtClean="0"/>
          </a:p>
        </p:txBody>
      </p:sp>
      <p:sp>
        <p:nvSpPr>
          <p:cNvPr id="14" name="Прямоугольник 13"/>
          <p:cNvSpPr/>
          <p:nvPr/>
        </p:nvSpPr>
        <p:spPr>
          <a:xfrm>
            <a:off x="4714876" y="3357562"/>
            <a:ext cx="3857652" cy="328614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2200" b="1" dirty="0" smtClean="0">
                <a:solidFill>
                  <a:schemeClr val="bg1"/>
                </a:solidFill>
              </a:rPr>
              <a:t>• </a:t>
            </a:r>
            <a:r>
              <a:rPr lang="ru-RU" sz="2200" b="1" dirty="0" err="1" smtClean="0">
                <a:solidFill>
                  <a:schemeClr val="bg1"/>
                </a:solidFill>
              </a:rPr>
              <a:t>профориентационно</a:t>
            </a:r>
            <a:r>
              <a:rPr lang="ru-RU" sz="2200" b="1" dirty="0" smtClean="0">
                <a:solidFill>
                  <a:schemeClr val="bg1"/>
                </a:solidFill>
              </a:rPr>
              <a:t> значимый </a:t>
            </a:r>
            <a:r>
              <a:rPr lang="ru-RU" sz="2200" b="1" dirty="0" err="1" smtClean="0">
                <a:solidFill>
                  <a:schemeClr val="bg1"/>
                </a:solidFill>
              </a:rPr>
              <a:t>межинституциональный</a:t>
            </a:r>
            <a:r>
              <a:rPr lang="ru-RU" sz="2200" b="1" dirty="0" smtClean="0">
                <a:solidFill>
                  <a:schemeClr val="bg1"/>
                </a:solidFill>
              </a:rPr>
              <a:t> диалог;</a:t>
            </a:r>
          </a:p>
          <a:p>
            <a:r>
              <a:rPr lang="ru-RU" sz="2200" b="1" dirty="0" smtClean="0">
                <a:solidFill>
                  <a:schemeClr val="bg1"/>
                </a:solidFill>
              </a:rPr>
              <a:t>• сетевое взаимодействие;</a:t>
            </a:r>
          </a:p>
          <a:p>
            <a:r>
              <a:rPr lang="ru-RU" sz="2200" b="1" dirty="0" smtClean="0">
                <a:solidFill>
                  <a:schemeClr val="bg1"/>
                </a:solidFill>
              </a:rPr>
              <a:t>• межведомственные отношения;</a:t>
            </a:r>
          </a:p>
          <a:p>
            <a:r>
              <a:rPr lang="ru-RU" sz="2200" b="1" dirty="0" smtClean="0">
                <a:solidFill>
                  <a:schemeClr val="bg1"/>
                </a:solidFill>
              </a:rPr>
              <a:t>• государственно-частное партнёрство</a:t>
            </a:r>
            <a:r>
              <a:rPr lang="ru-RU" sz="2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rot="5400000">
            <a:off x="2178827" y="3250405"/>
            <a:ext cx="500066" cy="158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5400000">
            <a:off x="2107389" y="2035959"/>
            <a:ext cx="642942" cy="158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5400000">
            <a:off x="6215074" y="1928802"/>
            <a:ext cx="571504" cy="158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5400000">
            <a:off x="6393669" y="3321843"/>
            <a:ext cx="357190" cy="158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642910" y="285728"/>
            <a:ext cx="8001056" cy="57150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Перспективы развития профессиональной ориентации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28596" y="1340768"/>
            <a:ext cx="8286808" cy="504056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поддержка и экспертиза </a:t>
            </a:r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профориентационно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значимых инициатив регионального, муниципального и локального уровня, практик корпоративной и отраслевой профессиональной ориентации; обеспечение процедур обобщения и распространения инновационного опыта; оформление позиций региональных, муниципальных, отраслевых, корпоративных координаторов в сфере педагогической поддержки профессионального самоопределения обучающихся; совершенствование нормативной и правовой базы профессиональной ориентации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285728"/>
            <a:ext cx="8215370" cy="92869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Перспективы развития профессиональной ориентации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28596" y="1428736"/>
            <a:ext cx="8286808" cy="135732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деятельность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в рамках экспертизы </a:t>
            </a:r>
            <a:r>
              <a:rPr lang="ru-RU" sz="2000" b="1" dirty="0" err="1">
                <a:latin typeface="Arial" pitchFamily="34" charset="0"/>
                <a:cs typeface="Arial" pitchFamily="34" charset="0"/>
              </a:rPr>
              <a:t>профориентационных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 инициатив, реализуемых с отечественной молодежью при участии общеобразовательных организаций, должна включать: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285728"/>
            <a:ext cx="8215370" cy="92869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Перспективы развития профессиональной ориентации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3357562"/>
            <a:ext cx="3000396" cy="328614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70000"/>
              </a:lnSpc>
            </a:pPr>
            <a:r>
              <a:rPr lang="ru-RU" b="1" dirty="0" smtClean="0"/>
              <a:t>анализ </a:t>
            </a:r>
            <a:r>
              <a:rPr lang="ru-RU" b="1" dirty="0"/>
              <a:t>организационно-педагогических и психолого-педагогических   решений, связанных с поиском путей проблем согласования интересов образовательных организаций, работодателей, детей и молодежи, оценку возможностей создания новых практик межведомственного взаимодействия, привлечения бизнеса, НКО и </a:t>
            </a:r>
            <a:r>
              <a:rPr lang="ru-RU" b="1" dirty="0" smtClean="0"/>
              <a:t>общественности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28992" y="3357562"/>
            <a:ext cx="2571768" cy="328614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70000"/>
              </a:lnSpc>
            </a:pPr>
            <a:r>
              <a:rPr lang="ru-RU" b="1" dirty="0" smtClean="0"/>
              <a:t>анализ </a:t>
            </a:r>
            <a:r>
              <a:rPr lang="ru-RU" b="1" dirty="0"/>
              <a:t>согласованности инициатив с нормативной базой, регламентирующей деятельность образовательных организаций и их взаимодействие с социальными партнерами; выявление дефицитов нормативного обеспечения (при его необходимости</a:t>
            </a:r>
            <a:r>
              <a:rPr lang="ru-RU" b="1" dirty="0" smtClean="0"/>
              <a:t>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143636" y="3357562"/>
            <a:ext cx="2571768" cy="328614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2000" b="1" dirty="0" smtClean="0"/>
              <a:t>оценку </a:t>
            </a:r>
            <a:r>
              <a:rPr lang="ru-RU" sz="2000" b="1" dirty="0"/>
              <a:t>значимости инициативы с позиций педагогической науки и практики, анализ состояния ресурсного обеспечения; оценку возможных рисков и наличия механизмов их компенсации</a:t>
            </a:r>
            <a:r>
              <a:rPr lang="ru-RU" sz="2000" b="1" dirty="0" smtClean="0">
                <a:solidFill>
                  <a:schemeClr val="bg1"/>
                </a:solidFill>
              </a:rPr>
              <a:t> </a:t>
            </a:r>
            <a:endParaRPr lang="ru-RU" sz="2000" b="1" dirty="0" smtClean="0"/>
          </a:p>
        </p:txBody>
      </p:sp>
      <p:cxnSp>
        <p:nvCxnSpPr>
          <p:cNvPr id="9" name="Прямая со стрелкой 8"/>
          <p:cNvCxnSpPr/>
          <p:nvPr/>
        </p:nvCxnSpPr>
        <p:spPr>
          <a:xfrm rot="5400000">
            <a:off x="1393803" y="3035297"/>
            <a:ext cx="642942" cy="158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>
            <a:off x="6965967" y="3035297"/>
            <a:ext cx="642942" cy="158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5400000">
            <a:off x="4394199" y="3106735"/>
            <a:ext cx="500066" cy="158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43636" y="285728"/>
            <a:ext cx="2500330" cy="114300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Основные риски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4071942"/>
            <a:ext cx="5643602" cy="12144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lnSpc>
                <a:spcPct val="70000"/>
              </a:lnSpc>
              <a:defRPr/>
            </a:pPr>
            <a:r>
              <a:rPr lang="ru-RU" sz="2800" dirty="0"/>
              <a:t>актуализировать </a:t>
            </a:r>
            <a:r>
              <a:rPr lang="ru-RU" sz="2800" dirty="0" err="1"/>
              <a:t>профилизацию</a:t>
            </a:r>
            <a:r>
              <a:rPr lang="ru-RU" sz="2800" dirty="0"/>
              <a:t> в основной и старшей </a:t>
            </a:r>
            <a:r>
              <a:rPr lang="ru-RU" sz="2800" dirty="0" smtClean="0"/>
              <a:t>школе</a:t>
            </a:r>
            <a:endParaRPr lang="ru-RU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5357826"/>
            <a:ext cx="5643602" cy="114300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органам управления </a:t>
            </a:r>
            <a:r>
              <a:rPr lang="ru-RU" sz="2000" dirty="0" smtClean="0"/>
              <a:t>образованием предоставить </a:t>
            </a:r>
            <a:r>
              <a:rPr lang="ru-RU" sz="2000" dirty="0"/>
              <a:t>более широкие возможности </a:t>
            </a:r>
            <a:r>
              <a:rPr lang="ru-RU" sz="2000" dirty="0" smtClean="0"/>
              <a:t>образовательным организациям для </a:t>
            </a:r>
            <a:r>
              <a:rPr lang="ru-RU" sz="2000" dirty="0"/>
              <a:t>обеспечения сетевых форм взаимодействия </a:t>
            </a:r>
            <a:r>
              <a:rPr lang="ru-RU" sz="2000" dirty="0" smtClean="0"/>
              <a:t>и партнерских отношений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43636" y="1500174"/>
            <a:ext cx="2500330" cy="500066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Распространение несбалансированных корпоративных моделей профориентации</a:t>
            </a:r>
          </a:p>
          <a:p>
            <a:pPr>
              <a:lnSpc>
                <a:spcPct val="70000"/>
              </a:lnSpc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70000"/>
              </a:lnSpc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Распространение коммерческих услуг в области профориентации, имеющих сомнительное качество в условиях отсутствия инструментов  его оценки</a:t>
            </a:r>
          </a:p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Методологическое «раздвоение» профориентации</a:t>
            </a:r>
          </a:p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Институциональное «растаскивание» профориентации</a:t>
            </a:r>
            <a:r>
              <a:rPr lang="ru-RU" sz="2000" dirty="0" smtClean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7158" y="285728"/>
            <a:ext cx="5715040" cy="8572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С целью учета личностной позиции обучающегося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Arial" pitchFamily="34" charset="0"/>
                <a:cs typeface="Arial" pitchFamily="34" charset="0"/>
              </a:rPr>
              <a:t>в выборе пути продолжения образования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н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еобходимо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596" y="2786058"/>
            <a:ext cx="5643602" cy="12144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изменить содержание формы и методы образовательной </a:t>
            </a:r>
            <a:r>
              <a:rPr lang="ru-RU" sz="2400" dirty="0" smtClean="0"/>
              <a:t>деятельности для </a:t>
            </a:r>
            <a:r>
              <a:rPr lang="ru-RU" sz="2400" dirty="0"/>
              <a:t>повышения готовности к профессиональному самоопределению </a:t>
            </a:r>
            <a:endParaRPr lang="ru-RU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28596" y="1214422"/>
            <a:ext cx="5643602" cy="150019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создавать </a:t>
            </a:r>
            <a:r>
              <a:rPr lang="ru-RU" sz="2000" dirty="0"/>
              <a:t>возможности </a:t>
            </a:r>
            <a:r>
              <a:rPr lang="ru-RU" sz="2000" dirty="0" smtClean="0"/>
              <a:t>формирования у </a:t>
            </a:r>
            <a:r>
              <a:rPr lang="ru-RU" sz="2000" dirty="0"/>
              <a:t>школьников и молодежи </a:t>
            </a:r>
            <a:r>
              <a:rPr lang="ru-RU" sz="2000" dirty="0" smtClean="0"/>
              <a:t>субъектной позиции,</a:t>
            </a:r>
          </a:p>
          <a:p>
            <a:pPr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/>
              <a:t>признать </a:t>
            </a:r>
            <a:r>
              <a:rPr lang="ru-RU" sz="2000" dirty="0"/>
              <a:t>за обучающимся права на собственное содержание образования и увеличение свободы выбора подростком образовательного маршрута в старшей школе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криншот 26.11.2016 2235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6146" y="357166"/>
            <a:ext cx="8762134" cy="60722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криншот 26.11.2016 2236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357166"/>
            <a:ext cx="8143932" cy="592935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криншот 26.11.2016 2236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571480"/>
            <a:ext cx="8350682" cy="56975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криншот 26.11.2016 2237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428604"/>
            <a:ext cx="8572560" cy="60722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криншот 26.11.2016 2237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9476" y="285728"/>
            <a:ext cx="8457366" cy="62151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криншот 26.11.2016 2237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357166"/>
            <a:ext cx="8429684" cy="592935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криншот 26.11.2016 2237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85728"/>
            <a:ext cx="8229600" cy="62865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криншот 26.11.2016 2238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357166"/>
            <a:ext cx="8572559" cy="60722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криншот 26.11.2016 2238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357166"/>
            <a:ext cx="8286807" cy="60722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8596" y="332656"/>
            <a:ext cx="8215370" cy="187220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Определены критерии готовности обучающихся к профессиональному самоопределению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Содержимое 8" descr="Скриншот 26.11.2016 1804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348880"/>
            <a:ext cx="8329642" cy="38662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криншот 26.11.2016 2241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428604"/>
            <a:ext cx="8358246" cy="60007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28596" y="1643050"/>
            <a:ext cx="8286808" cy="48577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необходимо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учитывать имеющий место в наступившем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веке</a:t>
            </a: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200" dirty="0">
              <a:latin typeface="Arial" pitchFamily="34" charset="0"/>
              <a:cs typeface="Arial" pitchFamily="34" charset="0"/>
            </a:endParaRPr>
          </a:p>
          <a:p>
            <a:r>
              <a:rPr lang="ru-RU" sz="2200" b="1" dirty="0" err="1">
                <a:latin typeface="Arial" pitchFamily="34" charset="0"/>
                <a:cs typeface="Arial" pitchFamily="34" charset="0"/>
              </a:rPr>
              <a:t>цивилизационный</a:t>
            </a:r>
            <a:r>
              <a:rPr lang="ru-RU" sz="2200" b="1" dirty="0">
                <a:latin typeface="Arial" pitchFamily="34" charset="0"/>
                <a:cs typeface="Arial" pitchFamily="34" charset="0"/>
              </a:rPr>
              <a:t> кризис – </a:t>
            </a:r>
          </a:p>
          <a:p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200" dirty="0" smtClean="0">
                <a:latin typeface="Arial" pitchFamily="34" charset="0"/>
                <a:cs typeface="Arial" pitchFamily="34" charset="0"/>
              </a:rPr>
              <a:t>переход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от корпоративной культуры к кооперативной культуре и границам, их разделяющим и соединяющим одновременно. 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endParaRPr lang="ru-RU" sz="2200" dirty="0">
              <a:latin typeface="Arial" pitchFamily="34" charset="0"/>
              <a:cs typeface="Arial" pitchFamily="34" charset="0"/>
            </a:endParaRPr>
          </a:p>
          <a:p>
            <a:r>
              <a:rPr lang="ru-RU" sz="2200" dirty="0">
                <a:latin typeface="Arial" pitchFamily="34" charset="0"/>
                <a:cs typeface="Arial" pitchFamily="34" charset="0"/>
              </a:rPr>
              <a:t>Вертикально устроенное корпоративное сознание, воплощенное в идее государства,  не в состоянии противостоять кооперативным сетям, имеющим и вертикальные, и горизонтальные, и диагональные связи. </a:t>
            </a:r>
          </a:p>
          <a:p>
            <a:r>
              <a:rPr lang="ru-RU" sz="2200" dirty="0">
                <a:latin typeface="Arial" pitchFamily="34" charset="0"/>
                <a:cs typeface="Arial" pitchFamily="34" charset="0"/>
              </a:rPr>
              <a:t>Чем больше число степеней свободы – тем выше уровень устойчивости, выживаемости и способности к саморазвитию.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8596" y="285728"/>
            <a:ext cx="8358246" cy="121444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При проектировании, реализации и совершенствовании механизмов педагогической поддержки готовности обучающихся к проектированию будущей профессиональной карьеры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1"/>
          <p:cNvGraphicFramePr>
            <a:graphicFrameLocks noGrp="1"/>
          </p:cNvGraphicFramePr>
          <p:nvPr/>
        </p:nvGraphicFramePr>
        <p:xfrm>
          <a:off x="428596" y="357167"/>
          <a:ext cx="8358246" cy="1335290"/>
        </p:xfrm>
        <a:graphic>
          <a:graphicData uri="http://schemas.openxmlformats.org/drawingml/2006/table">
            <a:tbl>
              <a:tblPr/>
              <a:tblGrid>
                <a:gridCol w="4281053"/>
                <a:gridCol w="4077193"/>
              </a:tblGrid>
              <a:tr h="41041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ill Sans" charset="0"/>
                          <a:ea typeface="ヒラギノ角ゴ ProN W3" charset="-128"/>
                          <a:sym typeface="Gill Sans" charset="0"/>
                        </a:rPr>
                        <a:t>Механизмы сопровождения профессионального самоопределения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endParaRPr kumimoji="0" lang="en-US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</a:tr>
              <a:tr h="875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" charset="0"/>
                          <a:ea typeface="ヒラギノ角ゴ ProN W3" charset="-128"/>
                          <a:sym typeface="Gill Sans" charset="0"/>
                        </a:rPr>
                        <a:t>Взаимодействие с педагогом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" charset="0"/>
                          <a:ea typeface="ヒラギノ角ゴ ProN W3" charset="-128"/>
                          <a:sym typeface="Gill Sans" charset="0"/>
                        </a:rPr>
                        <a:t>Массовая практика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57158" y="1785927"/>
            <a:ext cx="3071834" cy="5715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Воздействующие отношения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868" y="1785926"/>
            <a:ext cx="5143536" cy="5715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i="1" dirty="0" smtClean="0"/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Профориентационно</a:t>
            </a:r>
            <a:r>
              <a:rPr lang="ru-RU" b="1" dirty="0" smtClean="0">
                <a:solidFill>
                  <a:schemeClr val="tx1"/>
                </a:solidFill>
              </a:rPr>
              <a:t> значимый социальный диалог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3857628"/>
            <a:ext cx="3071834" cy="10001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Баланс воздействующих и помогающих отношений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57158" y="2500306"/>
            <a:ext cx="3071834" cy="107157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Поддерживающие отношения: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71868" y="2857496"/>
            <a:ext cx="2357454" cy="371477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зависимости от преобладания моделей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профессионального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самоопределения: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традиционной,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индустриальной,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постиндустриальной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072198" y="3143248"/>
            <a:ext cx="2643206" cy="6429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Межведомственные  отношения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072198" y="2428868"/>
            <a:ext cx="2643206" cy="6429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 smtClean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Сетевое взаимодействие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072198" y="3857628"/>
            <a:ext cx="2643206" cy="7143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Государственно-частное партнерство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57158" y="3071810"/>
            <a:ext cx="1428760" cy="64294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Помощь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071670" y="3071810"/>
            <a:ext cx="1357322" cy="64294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Защита</a:t>
            </a: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3214678" y="4429132"/>
            <a:ext cx="1357322" cy="1588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1"/>
          <p:cNvGraphicFramePr>
            <a:graphicFrameLocks noGrp="1"/>
          </p:cNvGraphicFramePr>
          <p:nvPr/>
        </p:nvGraphicFramePr>
        <p:xfrm>
          <a:off x="428596" y="357167"/>
          <a:ext cx="8358246" cy="1457210"/>
        </p:xfrm>
        <a:graphic>
          <a:graphicData uri="http://schemas.openxmlformats.org/drawingml/2006/table">
            <a:tbl>
              <a:tblPr/>
              <a:tblGrid>
                <a:gridCol w="4281053"/>
                <a:gridCol w="4077193"/>
              </a:tblGrid>
              <a:tr h="41041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ill Sans" charset="0"/>
                          <a:ea typeface="ヒラギノ角ゴ ProN W3" charset="-128"/>
                          <a:sym typeface="Gill Sans" charset="0"/>
                        </a:rPr>
                        <a:t>Практика сопровождения профессионального самоопределения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endParaRPr kumimoji="0" lang="en-US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</a:tr>
              <a:tr h="875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" charset="0"/>
                          <a:ea typeface="ヒラギノ角ゴ ProN W3" charset="-128"/>
                          <a:sym typeface="Gill Sans" charset="0"/>
                        </a:rPr>
                        <a:t>Государственная политика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" charset="0"/>
                          <a:ea typeface="ヒラギノ角ゴ ProN W3" charset="-128"/>
                          <a:sym typeface="Gill Sans" charset="0"/>
                        </a:rPr>
                        <a:t>Региональные и локальные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" charset="0"/>
                          <a:ea typeface="ヒラギノ角ゴ ProN W3" charset="-128"/>
                          <a:sym typeface="Gill Sans" charset="0"/>
                        </a:rPr>
                        <a:t>изменения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643306" y="2000240"/>
            <a:ext cx="2143140" cy="78581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Региональные модели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2152641"/>
            <a:ext cx="2857520" cy="7048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Документы федерального уровня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2198" y="2071679"/>
            <a:ext cx="2714644" cy="7143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Тематические конкурсы,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отложенные контракты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3643315"/>
            <a:ext cx="2786082" cy="5715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Концепция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допобразования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5429264"/>
            <a:ext cx="3071834" cy="8572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 smtClean="0"/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WorldSkills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 и </a:t>
            </a:r>
            <a:r>
              <a:rPr lang="en-US" b="1" dirty="0" err="1" smtClean="0">
                <a:solidFill>
                  <a:schemeClr val="tx1"/>
                </a:solidFill>
              </a:rPr>
              <a:t>JuniorSkills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43306" y="2928935"/>
            <a:ext cx="2143140" cy="7858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Инициативы работодателей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72198" y="4000504"/>
            <a:ext cx="2714644" cy="5000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Корпоративные модели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14744" y="6000768"/>
            <a:ext cx="5143536" cy="5715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Новый </a:t>
            </a:r>
            <a:r>
              <a:rPr lang="ru-RU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контент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сервисы и способы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информационной поддержки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357950" y="5429264"/>
            <a:ext cx="2357454" cy="4286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Коммерческие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модели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1472" y="3000372"/>
            <a:ext cx="2428892" cy="42862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Изменения во ФГОС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500298" y="4429132"/>
            <a:ext cx="3357586" cy="7143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Концепция </a:t>
            </a:r>
            <a:r>
              <a:rPr lang="ru-RU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орг.-пед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сопровождения самоопределения, региональные Концепции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072198" y="3000372"/>
            <a:ext cx="2714644" cy="78581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АСИ-поддержка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инициатив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224598" y="4643446"/>
            <a:ext cx="2562244" cy="6429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Поддержка детей с ограничителями выбора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71472" y="4572008"/>
            <a:ext cx="1643074" cy="6524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Борьба с кадровым пылесосом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643306" y="3857628"/>
            <a:ext cx="2071702" cy="4286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Возрождение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профпроб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857620" y="5429264"/>
            <a:ext cx="2214578" cy="4286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Попытки диалога с семьей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1"/>
          <p:cNvGraphicFramePr>
            <a:graphicFrameLocks noGrp="1"/>
          </p:cNvGraphicFramePr>
          <p:nvPr/>
        </p:nvGraphicFramePr>
        <p:xfrm>
          <a:off x="428596" y="357167"/>
          <a:ext cx="8358246" cy="1285884"/>
        </p:xfrm>
        <a:graphic>
          <a:graphicData uri="http://schemas.openxmlformats.org/drawingml/2006/table">
            <a:tbl>
              <a:tblPr/>
              <a:tblGrid>
                <a:gridCol w="4281053"/>
                <a:gridCol w="4077193"/>
              </a:tblGrid>
              <a:tr h="41041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ill Sans" charset="0"/>
                          <a:ea typeface="ヒラギノ角ゴ ProN W3" charset="-128"/>
                          <a:sym typeface="Gill Sans" charset="0"/>
                        </a:rPr>
                        <a:t>Практика сопровождения профессионального самоопределения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endParaRPr kumimoji="0" lang="en-US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</a:tr>
              <a:tr h="875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ru-RU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" charset="0"/>
                          <a:ea typeface="ヒラギノ角ゴ ProN W3" charset="-128"/>
                          <a:sym typeface="Gill Sans" charset="0"/>
                        </a:rPr>
                        <a:t>Проблемы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ill Sans" charset="0"/>
                          <a:ea typeface="ヒラギノ角ゴ ProN W3" charset="-128"/>
                          <a:sym typeface="Gill Sans" charset="0"/>
                        </a:rPr>
                        <a:t>Риски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ill Sans" charset="0"/>
                        <a:ea typeface="ヒラギノ角ゴ ProN W3" charset="-128"/>
                        <a:sym typeface="Gill Sans" charset="0"/>
                      </a:endParaRPr>
                    </a:p>
                  </a:txBody>
                  <a:tcPr marL="35719" marR="35719" marT="35719" marB="35719" anchor="ctr" horzOverflow="overflow">
                    <a:lnL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643306" y="2285992"/>
            <a:ext cx="2143140" cy="5715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Административное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единообразие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2000241"/>
            <a:ext cx="3071834" cy="5000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Нет нормативной базы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43306" y="1785926"/>
            <a:ext cx="2143140" cy="4286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Академическая сепарация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3357563"/>
            <a:ext cx="3071834" cy="5715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Нет  алгоритмов оценки результативности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7158" y="4786323"/>
            <a:ext cx="3071834" cy="64294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 smtClean="0"/>
              <a:t> </a:t>
            </a:r>
            <a:r>
              <a:rPr lang="ru-RU" sz="1400" b="1" dirty="0" smtClean="0">
                <a:solidFill>
                  <a:schemeClr val="tx1"/>
                </a:solidFill>
              </a:rPr>
              <a:t>Нет устойчивой научной поддержки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43306" y="2928934"/>
            <a:ext cx="2143140" cy="114300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Доминирование интересов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субъектов  экономической сферы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43306" y="4143380"/>
            <a:ext cx="2143140" cy="7143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Институциональное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растаскивание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929322" y="4286256"/>
            <a:ext cx="2786082" cy="7143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Эдьютейнмент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, </a:t>
            </a:r>
            <a:r>
              <a:rPr lang="ru-RU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ивент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и «туризм в профессию» 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5500702"/>
            <a:ext cx="3071834" cy="4286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Нет языка коммуникации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57158" y="2643182"/>
            <a:ext cx="3071834" cy="5715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Нет гарантированного минимума для региона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929322" y="3571876"/>
            <a:ext cx="2786082" cy="6429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Имитации и </a:t>
            </a:r>
            <a:r>
              <a:rPr lang="ru-RU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симулякры</a:t>
            </a:r>
            <a:endParaRPr lang="ru-RU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57158" y="4071942"/>
            <a:ext cx="3071834" cy="6429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Нет профессионального стандарта для специалиста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643306" y="4929198"/>
            <a:ext cx="2143140" cy="6429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Методологическое раздвоение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929322" y="2857496"/>
            <a:ext cx="2786082" cy="6429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Нигилизм против «болота»</a:t>
            </a:r>
            <a:endParaRPr lang="ru-RU" sz="1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929322" y="5072074"/>
            <a:ext cx="2786082" cy="7858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Чем больше знаем о субъекте, тем сильнее лишаем его </a:t>
            </a:r>
            <a:r>
              <a:rPr lang="ru-RU" sz="1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субъектности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643306" y="5643578"/>
            <a:ext cx="2143140" cy="92869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Раньше или своевременно?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4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Зигзаги самоопределения»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929322" y="5929330"/>
            <a:ext cx="2786082" cy="35719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Мотив престижа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57158" y="6000768"/>
            <a:ext cx="3071834" cy="4286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Soft  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или</a:t>
            </a:r>
            <a:r>
              <a:rPr lang="en-U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hard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skills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  Или иное?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5929322" y="1997766"/>
            <a:ext cx="2786082" cy="7882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Алармисты против визионеров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криншот 27.11.2016 033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85728"/>
            <a:ext cx="8501122" cy="61436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sgOEfBBYzU6G5_ha1V7Cu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qiXeImQlaEaQgFJKoODHOw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sgOEfBBYzU6G5_ha1V7Cu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qiXeImQlaEaQgFJKoODHO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sgOEfBBYzU6G5_ha1V7Cu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qiXeImQlaEaQgFJKoODHOw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781</Words>
  <Application>Microsoft Office PowerPoint</Application>
  <PresentationFormat>Экран (4:3)</PresentationFormat>
  <Paragraphs>157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К2</dc:creator>
  <cp:lastModifiedBy>galex</cp:lastModifiedBy>
  <cp:revision>25</cp:revision>
  <dcterms:created xsi:type="dcterms:W3CDTF">2016-11-26T19:57:48Z</dcterms:created>
  <dcterms:modified xsi:type="dcterms:W3CDTF">2017-03-24T06:18:37Z</dcterms:modified>
</cp:coreProperties>
</file>